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Ubuntu" panose="020B0504030602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Maria Borrero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 snapToObjects="1">
      <p:cViewPr varScale="1">
        <p:scale>
          <a:sx n="142" d="100"/>
          <a:sy n="142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7-10T20:22:53.276" idx="3">
    <p:pos x="68" y="70"/>
    <p:text>Dejo algunas ideas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1"/>
              <a:buNone/>
              <a:defRPr sz="1351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5350074" y="1467448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77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151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887391" y="740571"/>
            <a:ext cx="4629151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1"/>
              <a:buNone/>
              <a:defRPr sz="75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 sz="1351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  <a:defRPr sz="1351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29151" y="1878807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77800" y="409575"/>
            <a:ext cx="87884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Estructura presentación Seminario de Innovación Docente (IDEA)</a:t>
            </a:r>
            <a:endParaRPr/>
          </a:p>
        </p:txBody>
      </p:sp>
      <p:cxnSp>
        <p:nvCxnSpPr>
          <p:cNvPr id="85" name="Google Shape;85;p13"/>
          <p:cNvCxnSpPr/>
          <p:nvPr/>
        </p:nvCxnSpPr>
        <p:spPr>
          <a:xfrm>
            <a:off x="0" y="741362"/>
            <a:ext cx="7007225" cy="0"/>
          </a:xfrm>
          <a:prstGeom prst="straightConnector1">
            <a:avLst/>
          </a:prstGeom>
          <a:noFill/>
          <a:ln w="38100" cap="flat" cmpd="sng">
            <a:solidFill>
              <a:srgbClr val="05848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6" name="Google Shape;86;p13"/>
          <p:cNvSpPr txBox="1"/>
          <p:nvPr/>
        </p:nvSpPr>
        <p:spPr>
          <a:xfrm>
            <a:off x="1223962" y="1217612"/>
            <a:ext cx="6696075" cy="27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 innovaciones desarrolladas durante el año 2020 y 2021-1. 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minutos destinados a exposición.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minutos para preguntas de público. 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sugiere incluir 7 líneas de texto con 7 palabras por línea (como máximo) en cada diapositiva.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tipo de letra Calibri Light 30-35 para títulos y para el cuerpo, Calibri 20-25. 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imágenes y gráficos comprensibles de elaboración propia o con licencia abierta.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Guiarse por el formato y estilo de la plantilla oficial del seminario IDEA, respetando los colores, estructura y diseño de esta.  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343150" y="4094162"/>
            <a:ext cx="4244975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**BORRAR ESTA DIAPOSITIVA ANTES DE PRESENTAR**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/>
        </p:nvSpPr>
        <p:spPr>
          <a:xfrm>
            <a:off x="2914650" y="2805953"/>
            <a:ext cx="3314700" cy="49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None/>
            </a:pPr>
            <a:r>
              <a:rPr lang="es-ES_tradnl" sz="2000" b="1">
                <a:latin typeface="Ubuntu"/>
                <a:ea typeface="Ubuntu"/>
                <a:cs typeface="Ubuntu"/>
                <a:sym typeface="Ubuntu"/>
              </a:rPr>
              <a:t>Daniel Contesse Strauss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None/>
            </a:pPr>
            <a:endParaRPr lang="es-ES_tradnl" sz="2000" b="1"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None/>
            </a:pPr>
            <a:r>
              <a:rPr lang="es-ES_tradnl" sz="2000" b="1">
                <a:latin typeface="Ubuntu"/>
                <a:sym typeface="Ubuntu"/>
              </a:rPr>
              <a:t>Profesor Facultad de Ingeniería </a:t>
            </a:r>
            <a:endParaRPr lang="es-ES_tradnl"/>
          </a:p>
        </p:txBody>
      </p:sp>
      <p:sp>
        <p:nvSpPr>
          <p:cNvPr id="154" name="Google Shape;154;p22"/>
          <p:cNvSpPr txBox="1"/>
          <p:nvPr/>
        </p:nvSpPr>
        <p:spPr>
          <a:xfrm>
            <a:off x="3435350" y="3319462"/>
            <a:ext cx="22733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buntu"/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dcontesse@udd.cl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5259375" y="1578050"/>
            <a:ext cx="38847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Implementación de Modelo HyFlex UDD 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5259387" y="2686050"/>
            <a:ext cx="34956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Daniel </a:t>
            </a:r>
            <a:r>
              <a:rPr lang="en-US" sz="22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Contesse</a:t>
            </a:r>
            <a:r>
              <a:rPr lang="en-US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Strauss</a:t>
            </a:r>
            <a:endParaRPr sz="1600"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5259386" y="3030537"/>
            <a:ext cx="3759107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lang="es-ES_tradnl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Profesor Facultad de Ingeniería</a:t>
            </a:r>
            <a:endParaRPr lang="es-ES_trad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109537" y="112712"/>
            <a:ext cx="202723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>
                <a:solidFill>
                  <a:srgbClr val="058487"/>
                </a:solidFill>
                <a:latin typeface="Calibri"/>
                <a:ea typeface="Calibri"/>
                <a:cs typeface="Calibri"/>
                <a:sym typeface="Calibri"/>
              </a:rPr>
              <a:t>ORIGEN</a:t>
            </a:r>
            <a:r>
              <a:rPr lang="en-US" sz="4000" b="1" i="0" u="none" strike="noStrike" cap="none">
                <a:solidFill>
                  <a:srgbClr val="0584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58487"/>
              </a:solidFill>
            </a:endParaRPr>
          </a:p>
        </p:txBody>
      </p:sp>
      <p:cxnSp>
        <p:nvCxnSpPr>
          <p:cNvPr id="100" name="Google Shape;100;p15"/>
          <p:cNvCxnSpPr/>
          <p:nvPr/>
        </p:nvCxnSpPr>
        <p:spPr>
          <a:xfrm>
            <a:off x="0" y="741362"/>
            <a:ext cx="1773237" cy="0"/>
          </a:xfrm>
          <a:prstGeom prst="straightConnector1">
            <a:avLst/>
          </a:prstGeom>
          <a:noFill/>
          <a:ln w="38100" cap="flat" cmpd="sng">
            <a:solidFill>
              <a:srgbClr val="05848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1" name="Google Shape;101;p15"/>
          <p:cNvSpPr txBox="1"/>
          <p:nvPr/>
        </p:nvSpPr>
        <p:spPr>
          <a:xfrm>
            <a:off x="354012" y="1444625"/>
            <a:ext cx="851520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"/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 UDD venía en un proceso de TD y de búsqueda de nuevas y más flexible formas de enseñanza.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"/>
              <a:buFont typeface="Arial" panose="020B0604020202020204" pitchFamily="34" charset="0"/>
              <a:buChar char="•"/>
            </a:pPr>
            <a:endParaRPr lang="es-ES_tradnl" sz="2200" dirty="0">
              <a:solidFill>
                <a:srgbClr val="3F3F3F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"/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Se estaba estudiando un modelo híbrido para las clases de posgrado.</a:t>
            </a:r>
            <a:endParaRPr lang="es-ES_tradnl" sz="2200" dirty="0"/>
          </a:p>
          <a:p>
            <a:pPr marL="34925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"/>
              <a:buFont typeface="Arial" panose="020B0604020202020204" pitchFamily="34" charset="0"/>
              <a:buChar char="•"/>
            </a:pPr>
            <a:endParaRPr lang="es-ES_tradnl"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"/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Necesidad de implementar una modalidad flexible que se adapte a las necesidades de los estudiantes en contexto de pandemia.</a:t>
            </a:r>
            <a:endParaRPr lang="es-ES_tradnl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16"/>
          <p:cNvCxnSpPr/>
          <p:nvPr/>
        </p:nvCxnSpPr>
        <p:spPr>
          <a:xfrm rot="10800000" flipH="1">
            <a:off x="0" y="734162"/>
            <a:ext cx="2209800" cy="7200"/>
          </a:xfrm>
          <a:prstGeom prst="straightConnector1">
            <a:avLst/>
          </a:prstGeom>
          <a:noFill/>
          <a:ln w="38100" cap="flat" cmpd="sng">
            <a:solidFill>
              <a:srgbClr val="058487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l="48016" r="8214"/>
          <a:stretch/>
        </p:blipFill>
        <p:spPr>
          <a:xfrm>
            <a:off x="5721350" y="0"/>
            <a:ext cx="3422650" cy="457676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109537" y="187325"/>
            <a:ext cx="2365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 dirty="0">
                <a:solidFill>
                  <a:srgbClr val="058487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dirty="0">
              <a:solidFill>
                <a:srgbClr val="058487"/>
              </a:solidFill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66700" y="1114369"/>
            <a:ext cx="49512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Ofrecer a los alumnos la posibilidad de asistir a clases presenciales cuando las condiciones sanitarias lo permitan para favorecer los aprendizajes de: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dirty="0">
              <a:solidFill>
                <a:srgbClr val="3F3F3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AutoNum type="arabicPeriod"/>
            </a:pPr>
            <a:r>
              <a:rPr lang="es-ES_tradnl" sz="1800" dirty="0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Quienes no tienen en su casa un ambiente adecuado para estudiar</a:t>
            </a: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AutoNum type="arabicPeriod"/>
            </a:pPr>
            <a:r>
              <a:rPr lang="es-ES_tradnl" sz="1800" dirty="0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Quienes están en sus primeros años de carrera y necesitan insertarse en la cultura universitaria</a:t>
            </a:r>
            <a:endParaRPr lang="es-ES_trad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Favorecer la experiencia universitaria en general entregando mayores grados de flexibilidad.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17"/>
          <p:cNvCxnSpPr/>
          <p:nvPr/>
        </p:nvCxnSpPr>
        <p:spPr>
          <a:xfrm rot="10800000" flipH="1">
            <a:off x="3155950" y="734162"/>
            <a:ext cx="4838100" cy="7200"/>
          </a:xfrm>
          <a:prstGeom prst="straightConnector1">
            <a:avLst/>
          </a:prstGeom>
          <a:noFill/>
          <a:ln w="38100" cap="flat" cmpd="sng">
            <a:solidFill>
              <a:srgbClr val="058487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l="39387" r="13331"/>
          <a:stretch/>
        </p:blipFill>
        <p:spPr>
          <a:xfrm>
            <a:off x="0" y="0"/>
            <a:ext cx="3248025" cy="45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3436922" y="187325"/>
            <a:ext cx="5448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 strike="noStrike" cap="none">
                <a:solidFill>
                  <a:srgbClr val="058487"/>
                </a:solidFill>
                <a:latin typeface="Calibri"/>
                <a:ea typeface="Calibri"/>
                <a:cs typeface="Calibri"/>
                <a:sym typeface="Calibri"/>
              </a:rPr>
              <a:t>DESCRIPCIÓN ACCIONES</a:t>
            </a:r>
            <a:r>
              <a:rPr lang="en-US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3936675" y="1054100"/>
            <a:ext cx="46887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101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</a:pPr>
            <a:r>
              <a:rPr lang="es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Desde un proyecto institucional a la tarea particular de un profesor:</a:t>
            </a:r>
          </a:p>
          <a:p>
            <a:pPr marL="101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</a:pPr>
            <a:endParaRPr lang="es-ES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 desafío de diseñar un modelo propio.</a:t>
            </a:r>
          </a:p>
          <a:p>
            <a:pPr marL="4445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 desafío de implementar el modelo y resolver los aspectos técnicos.</a:t>
            </a:r>
          </a:p>
          <a:p>
            <a:pPr marL="4445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 capacitación de los profesores.</a:t>
            </a:r>
          </a:p>
          <a:p>
            <a:pPr marL="4445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 ensayo y error en vivo.</a:t>
            </a:r>
          </a:p>
          <a:p>
            <a:pPr marL="4445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 manejo de la sala en un tiempo complejo.</a:t>
            </a:r>
          </a:p>
          <a:p>
            <a:pPr marL="5588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+mj-lt"/>
              <a:buAutoNum type="arabicPeriod"/>
            </a:pPr>
            <a:endParaRPr lang="es-ES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●"/>
            </a:pPr>
            <a:endParaRPr lang="es-ES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1" algn="just">
              <a:buClr>
                <a:srgbClr val="3F3F3F"/>
              </a:buClr>
              <a:buSzPts val="2000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b="14437"/>
          <a:stretch/>
        </p:blipFill>
        <p:spPr>
          <a:xfrm>
            <a:off x="0" y="0"/>
            <a:ext cx="9153525" cy="4583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9525" y="0"/>
            <a:ext cx="9144000" cy="4583112"/>
          </a:xfrm>
          <a:prstGeom prst="rect">
            <a:avLst/>
          </a:prstGeom>
          <a:solidFill>
            <a:srgbClr val="058487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196901" y="327325"/>
            <a:ext cx="4826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libri"/>
              <a:buNone/>
            </a:pPr>
            <a:r>
              <a:rPr lang="en-US" sz="35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 OBTENIDOS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634325" y="1466875"/>
            <a:ext cx="74865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</a:pPr>
            <a:r>
              <a:rPr lang="es-ES_tradnl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Reacción de los estudiantes: resistencia a dejar el modelo 100 % en línea (si funciona bien, ¿por qué cambiar?).</a:t>
            </a: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</a:pPr>
            <a:r>
              <a:rPr lang="es-ES_tradnl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Asistencia (real), una incógnita: ¿estaban realmente ahí?</a:t>
            </a: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</a:pPr>
            <a:r>
              <a:rPr lang="es-ES_tradnl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Participación / interacción: acotada a pocos.</a:t>
            </a: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</a:pPr>
            <a:r>
              <a:rPr lang="es-ES_tradnl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Regreso al campus, muy valorado.</a:t>
            </a:r>
          </a:p>
          <a:p>
            <a:pPr marL="457200" lvl="0" indent="-355600" algn="just">
              <a:buClr>
                <a:schemeClr val="lt1"/>
              </a:buClr>
              <a:buSzPts val="2000"/>
              <a:buFont typeface="Calibri"/>
              <a:buChar char="•"/>
            </a:pPr>
            <a:r>
              <a:rPr lang="es-ES_tradnl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Modelo flexible y valorado.</a:t>
            </a:r>
          </a:p>
          <a:p>
            <a:pPr marL="457200" lvl="0" indent="-355600" algn="just">
              <a:buClr>
                <a:schemeClr val="lt1"/>
              </a:buClr>
              <a:buSzPts val="2000"/>
              <a:buFont typeface="Calibri"/>
              <a:buChar char="•"/>
            </a:pPr>
            <a:r>
              <a:rPr lang="es-ES_tradnl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Mejora el aprendizaje para el que necesita y puede ir presencialmente.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l="29057" r="11491"/>
          <a:stretch/>
        </p:blipFill>
        <p:spPr>
          <a:xfrm>
            <a:off x="4287837" y="0"/>
            <a:ext cx="4856162" cy="4581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19"/>
          <p:cNvGrpSpPr/>
          <p:nvPr/>
        </p:nvGrpSpPr>
        <p:grpSpPr>
          <a:xfrm>
            <a:off x="-442912" y="1300162"/>
            <a:ext cx="5173662" cy="2216150"/>
            <a:chOff x="-505822" y="1510067"/>
            <a:chExt cx="3928838" cy="2216300"/>
          </a:xfrm>
        </p:grpSpPr>
        <p:sp>
          <p:nvSpPr>
            <p:cNvPr id="132" name="Google Shape;132;p19"/>
            <p:cNvSpPr/>
            <p:nvPr/>
          </p:nvSpPr>
          <p:spPr>
            <a:xfrm>
              <a:off x="-505822" y="1620667"/>
              <a:ext cx="3773100" cy="2105700"/>
            </a:xfrm>
            <a:prstGeom prst="roundRect">
              <a:avLst>
                <a:gd name="adj" fmla="val 1780"/>
              </a:avLst>
            </a:prstGeom>
            <a:solidFill>
              <a:srgbClr val="F1B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-350084" y="1510067"/>
              <a:ext cx="3773100" cy="2105700"/>
            </a:xfrm>
            <a:prstGeom prst="roundRect">
              <a:avLst>
                <a:gd name="adj" fmla="val 1780"/>
              </a:avLst>
            </a:prstGeom>
            <a:solidFill>
              <a:srgbClr val="0584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19"/>
          <p:cNvSpPr txBox="1"/>
          <p:nvPr/>
        </p:nvSpPr>
        <p:spPr>
          <a:xfrm>
            <a:off x="167250" y="207375"/>
            <a:ext cx="6935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>
                <a:solidFill>
                  <a:srgbClr val="058487"/>
                </a:solidFill>
                <a:latin typeface="Calibri"/>
                <a:ea typeface="Calibri"/>
                <a:cs typeface="Calibri"/>
                <a:sym typeface="Calibri"/>
              </a:rPr>
              <a:t>DIFICULTADES </a:t>
            </a:r>
            <a:endParaRPr>
              <a:solidFill>
                <a:srgbClr val="058487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500" b="1" i="0" u="none">
                <a:solidFill>
                  <a:srgbClr val="058487"/>
                </a:solidFill>
                <a:latin typeface="Calibri"/>
                <a:ea typeface="Calibri"/>
                <a:cs typeface="Calibri"/>
                <a:sym typeface="Calibri"/>
              </a:rPr>
              <a:t>ENFRENTADAS</a:t>
            </a:r>
            <a:endParaRPr>
              <a:solidFill>
                <a:srgbClr val="058487"/>
              </a:solidFill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-55562" y="1527175"/>
            <a:ext cx="46752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342900" lvl="0" indent="-342900"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Buenos resultados del modelo anterior 100 % en línea.</a:t>
            </a:r>
          </a:p>
          <a:p>
            <a:pPr marL="342900" lvl="0" indent="-342900"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Aspectos técnicos, especialmente el sonido.</a:t>
            </a:r>
          </a:p>
          <a:p>
            <a:pPr marL="342900" lvl="0" indent="-342900"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Resistencia de los alumnos a usar la cámara.</a:t>
            </a:r>
          </a:p>
          <a:p>
            <a:pPr marL="342900" lvl="0" indent="-342900"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manejo de dos grupos en paralelo.</a:t>
            </a:r>
          </a:p>
          <a:p>
            <a:pPr marL="342900" lvl="0" indent="-342900"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manejo de todas las variables tecnológicas.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lang="es-E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212725" y="217487"/>
            <a:ext cx="4375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>
                <a:solidFill>
                  <a:srgbClr val="058487"/>
                </a:solidFill>
                <a:latin typeface="Calibri"/>
                <a:ea typeface="Calibri"/>
                <a:cs typeface="Calibri"/>
                <a:sym typeface="Calibri"/>
              </a:rPr>
              <a:t>RECOMENDACIONES </a:t>
            </a:r>
            <a:r>
              <a:rPr lang="en-US" sz="3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1C2F8C-088E-6949-A07F-91DD30707969}"/>
              </a:ext>
            </a:extLst>
          </p:cNvPr>
          <p:cNvSpPr txBox="1"/>
          <p:nvPr/>
        </p:nvSpPr>
        <p:spPr>
          <a:xfrm>
            <a:off x="618565" y="1237129"/>
            <a:ext cx="69297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Definir un “pacto de conducta” al inicio del semestre. Por ejemplo el uso de la cámara.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Tener muy presentes a los que están en línea para “no perderlos”. Obligarlos a estar.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Capacitarse y practicar.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Asegurarse que los que están en casa escuchen lo que hablan sus compañeros en la sala, sino repetir.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Estar siempre pensando en lo que está viendo el alumno en línea.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>
                <a:latin typeface="Calibri" panose="020F0502020204030204" pitchFamily="34" charset="0"/>
                <a:cs typeface="Calibri" panose="020F0502020204030204" pitchFamily="34" charset="0"/>
              </a:rPr>
              <a:t>Pedir permanentemente retroalimentación, preguntar siempre qué está pasando. Los alumnos (de la casa) deben sentir que al profesor le importa lo que les pasa y cómo viven el proceso.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109537" y="112712"/>
            <a:ext cx="546258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Calibri"/>
              <a:buNone/>
            </a:pPr>
            <a:r>
              <a:rPr lang="en-US" sz="3500" b="1" i="0" u="none">
                <a:solidFill>
                  <a:srgbClr val="058487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r>
              <a:rPr lang="en-US" sz="4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147" name="Google Shape;147;p21"/>
          <p:cNvCxnSpPr/>
          <p:nvPr/>
        </p:nvCxnSpPr>
        <p:spPr>
          <a:xfrm rot="10800000" flipH="1">
            <a:off x="0" y="706262"/>
            <a:ext cx="3036000" cy="35100"/>
          </a:xfrm>
          <a:prstGeom prst="straightConnector1">
            <a:avLst/>
          </a:prstGeom>
          <a:noFill/>
          <a:ln w="38100" cap="flat" cmpd="sng">
            <a:solidFill>
              <a:srgbClr val="05848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8" name="Google Shape;148;p21"/>
          <p:cNvSpPr txBox="1"/>
          <p:nvPr/>
        </p:nvSpPr>
        <p:spPr>
          <a:xfrm>
            <a:off x="316000" y="1117200"/>
            <a:ext cx="793710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Es una modalidad muy potente que abre un mundo desconocido en la educación superior. Pero tenemos desafíos.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Es una modalidad que requiere una preparación especial en lo técnico y manejo de grupo por parte del profesor.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Tanto en lo técnico como en lo pedagógico, aún hay un camino por recorrer.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Favorece la participación y motivación de algunos perfiles de alumnos, pero desafía a otros.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Favorece la inserción a la cultura universitaria en alumnos de primeros años en tiempos de pandemia.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"/>
              <a:buFont typeface="Arial"/>
              <a:buNone/>
            </a:pPr>
            <a:endParaRPr lang="es-ES_tradnl" sz="2000" b="0" i="0" u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"/>
              <a:buFont typeface="Arial"/>
              <a:buChar char="•"/>
            </a:pPr>
            <a:endParaRPr lang="es-ES_tradnl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625</Words>
  <Application>Microsoft Macintosh PowerPoint</Application>
  <PresentationFormat>Presentación en pantalla (16:9)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Arial</vt:lpstr>
      <vt:lpstr>Ubuntu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Daniel Contesse Strauss</cp:lastModifiedBy>
  <cp:revision>4</cp:revision>
  <cp:lastPrinted>2021-07-14T15:37:19Z</cp:lastPrinted>
  <dcterms:modified xsi:type="dcterms:W3CDTF">2021-07-14T15:40:42Z</dcterms:modified>
</cp:coreProperties>
</file>